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6"/>
  </p:notesMasterIdLst>
  <p:handoutMasterIdLst>
    <p:handoutMasterId r:id="rId7"/>
  </p:handoutMasterIdLst>
  <p:sldIdLst>
    <p:sldId id="1210" r:id="rId5"/>
  </p:sldIdLst>
  <p:sldSz cx="9144000" cy="5715000" type="screen16x10"/>
  <p:notesSz cx="6858000" cy="9144000"/>
  <p:custDataLst>
    <p:tags r:id="rId8"/>
  </p:custData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C"/>
    <a:srgbClr val="322C4F"/>
    <a:srgbClr val="CCD4F0"/>
    <a:srgbClr val="C9CBE7"/>
    <a:srgbClr val="242852"/>
    <a:srgbClr val="F2F2F2"/>
    <a:srgbClr val="3A3838"/>
    <a:srgbClr val="D9D9D9"/>
    <a:srgbClr val="F0B16D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>
        <p:scale>
          <a:sx n="120" d="100"/>
          <a:sy n="120" d="100"/>
        </p:scale>
        <p:origin x="14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1377-BAEC-4522-A9E3-10F7C60960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24E10CF-323C-4FFB-91FA-1611F5CCBF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F45A7-8C11-4E1E-B0EA-1425455027DC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F94AF-7538-47F0-BDB9-802275B00F1E}" type="datetimeFigureOut">
              <a:rPr lang="en-US" smtClean="0"/>
              <a:t>6/5/22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3D1B1-7E59-40EB-AFAB-4870D7D0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C21DA7C6-17AF-42CC-A50C-AB2FBF0398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633191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92" imgH="595" progId="TCLayout.ActiveDocument.1">
                  <p:embed/>
                </p:oleObj>
              </mc:Choice>
              <mc:Fallback>
                <p:oleObj name="think-cell スライド" r:id="rId3" imgW="592" imgH="595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C21DA7C6-17AF-42CC-A50C-AB2FBF0398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A316FA66-DED3-4D71-B223-449E91064A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70918" y="1563909"/>
            <a:ext cx="5691327" cy="2665186"/>
          </a:xfrm>
          <a:prstGeom prst="rect">
            <a:avLst/>
          </a:prstGeom>
        </p:spPr>
        <p:txBody>
          <a:bodyPr anchor="ctr"/>
          <a:lstStyle>
            <a:lvl1pPr marL="457200" indent="-457200">
              <a:buFont typeface="+mj-lt"/>
              <a:buAutoNum type="arabicPeriod"/>
              <a:defRPr sz="2800"/>
            </a:lvl1pPr>
            <a:lvl2pPr marL="685800" indent="-342900">
              <a:buFont typeface="+mj-lt"/>
              <a:buAutoNum type="arabicPeriod"/>
              <a:defRPr sz="2400"/>
            </a:lvl2pPr>
            <a:lvl3pPr marL="1028700" indent="-342900">
              <a:buFont typeface="+mj-lt"/>
              <a:buAutoNum type="arabicPeriod"/>
              <a:defRPr sz="1800"/>
            </a:lvl3pPr>
            <a:lvl4pPr marL="1371600" indent="-342900">
              <a:buFont typeface="+mj-lt"/>
              <a:buAutoNum type="arabicPeriod"/>
              <a:defRPr sz="1600"/>
            </a:lvl4pPr>
            <a:lvl5pPr marL="17145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A7ACDD5-41A9-4A44-96E4-819E2604ACFB}"/>
              </a:ext>
            </a:extLst>
          </p:cNvPr>
          <p:cNvSpPr/>
          <p:nvPr userDrawn="1"/>
        </p:nvSpPr>
        <p:spPr>
          <a:xfrm>
            <a:off x="1254324" y="1563910"/>
            <a:ext cx="789006" cy="2665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61D2AD-1E82-4983-9DDC-6F6958B34B0F}"/>
              </a:ext>
            </a:extLst>
          </p:cNvPr>
          <p:cNvSpPr/>
          <p:nvPr userDrawn="1"/>
        </p:nvSpPr>
        <p:spPr>
          <a:xfrm>
            <a:off x="1181754" y="1491339"/>
            <a:ext cx="789006" cy="2665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AE29E23-A506-4DF6-8E2E-C2A486FA9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4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memb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>
            <a:extLst>
              <a:ext uri="{FF2B5EF4-FFF2-40B4-BE49-F238E27FC236}">
                <a16:creationId xmlns:a16="http://schemas.microsoft.com/office/drawing/2014/main" id="{203484F8-659C-4A4A-B02C-8851D7A0E5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40916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92" imgH="595" progId="TCLayout.ActiveDocument.1">
                  <p:embed/>
                </p:oleObj>
              </mc:Choice>
              <mc:Fallback>
                <p:oleObj name="think-cell スライド" r:id="rId3" imgW="592" imgH="595" progId="TCLayout.ActiveDocument.1">
                  <p:embed/>
                  <p:pic>
                    <p:nvPicPr>
                      <p:cNvPr id="10" name="オブジェクト 9" hidden="1">
                        <a:extLst>
                          <a:ext uri="{FF2B5EF4-FFF2-40B4-BE49-F238E27FC236}">
                            <a16:creationId xmlns:a16="http://schemas.microsoft.com/office/drawing/2014/main" id="{203484F8-659C-4A4A-B02C-8851D7A0E5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33FDCBA4-0E41-4155-9120-5EE2ADE483C1}"/>
              </a:ext>
            </a:extLst>
          </p:cNvPr>
          <p:cNvSpPr/>
          <p:nvPr userDrawn="1"/>
        </p:nvSpPr>
        <p:spPr>
          <a:xfrm>
            <a:off x="8490958" y="-1"/>
            <a:ext cx="484632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FF9AAB2D-99C4-442F-9889-757C8E8E2612}"/>
              </a:ext>
            </a:extLst>
          </p:cNvPr>
          <p:cNvSpPr/>
          <p:nvPr userDrawn="1"/>
        </p:nvSpPr>
        <p:spPr>
          <a:xfrm>
            <a:off x="8490958" y="505095"/>
            <a:ext cx="484632" cy="69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9F868E5-DFC1-4786-9ECC-0455240F7076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5573CD05-08BF-44C0-B42C-35AE06EF96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4443" y="1194008"/>
            <a:ext cx="10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/>
            </a:lvl1pPr>
          </a:lstStyle>
          <a:p>
            <a:r>
              <a:rPr kumimoji="1" lang="en-US" altLang="ja-JP"/>
              <a:t>Picture</a:t>
            </a:r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A501E36-B55E-42FF-A19F-ABF7F1F79D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990" y="2765425"/>
            <a:ext cx="3548063" cy="2154238"/>
          </a:xfrm>
          <a:prstGeom prst="rect">
            <a:avLst/>
          </a:prstGeom>
        </p:spPr>
        <p:txBody>
          <a:bodyPr/>
          <a:lstStyle>
            <a:lvl1pPr marL="268288" indent="-268288">
              <a:buFont typeface="Wingdings" panose="05000000000000000000" pitchFamily="2" charset="2"/>
              <a:buChar char="n"/>
              <a:defRPr sz="1200"/>
            </a:lvl1pPr>
          </a:lstStyle>
          <a:p>
            <a:pPr lvl="0"/>
            <a:r>
              <a:rPr kumimoji="1" lang="ja-JP" altLang="en-US"/>
              <a:t>過去のプロジェクト、強み、資格、得意な産業・部門など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CEB7DFB-B625-4645-8875-21F014DA2B2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010" y="1194008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400" b="1"/>
            </a:lvl1pPr>
          </a:lstStyle>
          <a:p>
            <a:pPr lvl="0"/>
            <a:r>
              <a:rPr kumimoji="1" lang="ja-JP" altLang="en-US" dirty="0"/>
              <a:t>名前（</a:t>
            </a:r>
            <a:r>
              <a:rPr kumimoji="1" lang="en-US" altLang="ja-JP" dirty="0"/>
              <a:t>Name)</a:t>
            </a:r>
            <a:endParaRPr kumimoji="1" lang="ja-JP" altLang="en-US" dirty="0"/>
          </a:p>
        </p:txBody>
      </p:sp>
      <p:sp>
        <p:nvSpPr>
          <p:cNvPr id="15" name="テキスト プレースホルダー 8">
            <a:extLst>
              <a:ext uri="{FF2B5EF4-FFF2-40B4-BE49-F238E27FC236}">
                <a16:creationId xmlns:a16="http://schemas.microsoft.com/office/drawing/2014/main" id="{1E006CB4-A038-4941-98D6-DE14108225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49010" y="1487714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kumimoji="1" lang="ja-JP" altLang="en-US"/>
              <a:t>役職・ロール</a:t>
            </a: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5A23ED6B-6DEE-45FA-971F-D174D5F81F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49010" y="1781420"/>
            <a:ext cx="2393043" cy="852588"/>
          </a:xfrm>
          <a:prstGeom prst="rect">
            <a:avLst/>
          </a:prstGeom>
        </p:spPr>
        <p:txBody>
          <a:bodyPr anchor="t"/>
          <a:lstStyle>
            <a:lvl1pPr marL="180975" indent="-180975">
              <a:lnSpc>
                <a:spcPct val="90000"/>
              </a:lnSpc>
              <a:buFont typeface="Arial" panose="020B0604020202020204" pitchFamily="34" charset="0"/>
              <a:buChar char="•"/>
              <a:defRPr sz="1050"/>
            </a:lvl1pPr>
          </a:lstStyle>
          <a:p>
            <a:pPr lvl="0"/>
            <a:r>
              <a:rPr kumimoji="1" lang="ja-JP" altLang="en-US"/>
              <a:t>過去の経歴</a:t>
            </a:r>
          </a:p>
        </p:txBody>
      </p:sp>
      <p:sp>
        <p:nvSpPr>
          <p:cNvPr id="17" name="図プレースホルダー 3">
            <a:extLst>
              <a:ext uri="{FF2B5EF4-FFF2-40B4-BE49-F238E27FC236}">
                <a16:creationId xmlns:a16="http://schemas.microsoft.com/office/drawing/2014/main" id="{99B8DD9E-BC48-4950-9BE0-1119C419AF3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01947" y="1194008"/>
            <a:ext cx="10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/>
            </a:lvl1pPr>
          </a:lstStyle>
          <a:p>
            <a:r>
              <a:rPr kumimoji="1" lang="en-US" altLang="ja-JP"/>
              <a:t>Picture</a:t>
            </a:r>
            <a:endParaRPr kumimoji="1" lang="ja-JP" altLang="en-US"/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3F96479D-2005-4B73-A6D6-84B6481589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01494" y="2765425"/>
            <a:ext cx="3548063" cy="2154238"/>
          </a:xfrm>
          <a:prstGeom prst="rect">
            <a:avLst/>
          </a:prstGeom>
        </p:spPr>
        <p:txBody>
          <a:bodyPr/>
          <a:lstStyle>
            <a:lvl1pPr marL="268288" indent="-268288">
              <a:buFont typeface="Wingdings" panose="05000000000000000000" pitchFamily="2" charset="2"/>
              <a:buChar char="n"/>
              <a:defRPr sz="1200"/>
            </a:lvl1pPr>
            <a:lvl2pPr>
              <a:defRPr sz="1200"/>
            </a:lvl2pPr>
          </a:lstStyle>
          <a:p>
            <a:pPr lvl="0"/>
            <a:r>
              <a:rPr kumimoji="1" lang="ja-JP" altLang="en-US"/>
              <a:t>過去のプロジェクト、強み、資格、得意な産業・部門など</a:t>
            </a:r>
            <a:endParaRPr kumimoji="1" lang="en-US" altLang="ja-JP"/>
          </a:p>
          <a:p>
            <a:pPr lvl="1"/>
            <a:endParaRPr kumimoji="1" lang="ja-JP" altLang="en-US"/>
          </a:p>
        </p:txBody>
      </p:sp>
      <p:sp>
        <p:nvSpPr>
          <p:cNvPr id="19" name="テキスト プレースホルダー 8">
            <a:extLst>
              <a:ext uri="{FF2B5EF4-FFF2-40B4-BE49-F238E27FC236}">
                <a16:creationId xmlns:a16="http://schemas.microsoft.com/office/drawing/2014/main" id="{86CAB9E1-55ED-450B-893A-A0AD9B3202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56514" y="1194008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400" b="1"/>
            </a:lvl1pPr>
          </a:lstStyle>
          <a:p>
            <a:pPr lvl="0"/>
            <a:r>
              <a:rPr kumimoji="1" lang="ja-JP" altLang="en-US"/>
              <a:t>名前（</a:t>
            </a:r>
            <a:r>
              <a:rPr kumimoji="1" lang="en-US" altLang="ja-JP"/>
              <a:t>Name)</a:t>
            </a:r>
            <a:endParaRPr kumimoji="1" lang="ja-JP" altLang="en-US"/>
          </a:p>
        </p:txBody>
      </p:sp>
      <p:sp>
        <p:nvSpPr>
          <p:cNvPr id="20" name="テキスト プレースホルダー 8">
            <a:extLst>
              <a:ext uri="{FF2B5EF4-FFF2-40B4-BE49-F238E27FC236}">
                <a16:creationId xmlns:a16="http://schemas.microsoft.com/office/drawing/2014/main" id="{89A8F39B-B164-4C11-B563-9C88CB1F72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56514" y="1487714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kumimoji="1" lang="ja-JP" altLang="en-US"/>
              <a:t>役職・ロール</a:t>
            </a:r>
          </a:p>
        </p:txBody>
      </p:sp>
      <p:sp>
        <p:nvSpPr>
          <p:cNvPr id="21" name="テキスト プレースホルダー 8">
            <a:extLst>
              <a:ext uri="{FF2B5EF4-FFF2-40B4-BE49-F238E27FC236}">
                <a16:creationId xmlns:a16="http://schemas.microsoft.com/office/drawing/2014/main" id="{866D777B-90AB-4CC8-A284-35ED696886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856514" y="1781420"/>
            <a:ext cx="2393043" cy="852588"/>
          </a:xfrm>
          <a:prstGeom prst="rect">
            <a:avLst/>
          </a:prstGeom>
        </p:spPr>
        <p:txBody>
          <a:bodyPr anchor="t"/>
          <a:lstStyle>
            <a:lvl1pPr marL="180975" indent="-180975">
              <a:lnSpc>
                <a:spcPct val="90000"/>
              </a:lnSpc>
              <a:buFont typeface="Arial" panose="020B0604020202020204" pitchFamily="34" charset="0"/>
              <a:buChar char="•"/>
              <a:defRPr sz="1050"/>
            </a:lvl1pPr>
          </a:lstStyle>
          <a:p>
            <a:pPr lvl="0"/>
            <a:r>
              <a:rPr kumimoji="1" lang="ja-JP" altLang="en-US"/>
              <a:t>過去の経歴</a:t>
            </a:r>
          </a:p>
        </p:txBody>
      </p:sp>
    </p:spTree>
    <p:extLst>
      <p:ext uri="{BB962C8B-B14F-4D97-AF65-F5344CB8AC3E}">
        <p14:creationId xmlns:p14="http://schemas.microsoft.com/office/powerpoint/2010/main" val="38333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204A12F1-DE9E-4396-AFB9-9467EECB9CD1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67123CA-43F5-41D7-BCF9-F597CBB673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4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>
            <a:extLst>
              <a:ext uri="{FF2B5EF4-FFF2-40B4-BE49-F238E27FC236}">
                <a16:creationId xmlns:a16="http://schemas.microsoft.com/office/drawing/2014/main" id="{203484F8-659C-4A4A-B02C-8851D7A0E5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916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92" imgH="595" progId="TCLayout.ActiveDocument.1">
                  <p:embed/>
                </p:oleObj>
              </mc:Choice>
              <mc:Fallback>
                <p:oleObj name="think-cell スライド" r:id="rId3" imgW="592" imgH="595" progId="TCLayout.ActiveDocument.1">
                  <p:embed/>
                  <p:pic>
                    <p:nvPicPr>
                      <p:cNvPr id="10" name="オブジェクト 9" hidden="1">
                        <a:extLst>
                          <a:ext uri="{FF2B5EF4-FFF2-40B4-BE49-F238E27FC236}">
                            <a16:creationId xmlns:a16="http://schemas.microsoft.com/office/drawing/2014/main" id="{203484F8-659C-4A4A-B02C-8851D7A0E5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33FDCBA4-0E41-4155-9120-5EE2ADE483C1}"/>
              </a:ext>
            </a:extLst>
          </p:cNvPr>
          <p:cNvSpPr/>
          <p:nvPr userDrawn="1"/>
        </p:nvSpPr>
        <p:spPr>
          <a:xfrm>
            <a:off x="8490958" y="-1"/>
            <a:ext cx="484632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FF9AAB2D-99C4-442F-9889-757C8E8E2612}"/>
              </a:ext>
            </a:extLst>
          </p:cNvPr>
          <p:cNvSpPr/>
          <p:nvPr userDrawn="1"/>
        </p:nvSpPr>
        <p:spPr>
          <a:xfrm>
            <a:off x="8490958" y="505095"/>
            <a:ext cx="484632" cy="69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9F868E5-DFC1-4786-9ECC-0455240F7076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B253D12-0664-4B23-BA0D-A1627A113C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113074" y="4399675"/>
            <a:ext cx="2881399" cy="1261272"/>
          </a:xfrm>
          <a:prstGeom prst="rect">
            <a:avLst/>
          </a:prstGeo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407744-3ECE-4CF2-B35F-4E8B134E55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1065" y="754743"/>
            <a:ext cx="4436869" cy="341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/>
            </a:lvl1pPr>
          </a:lstStyle>
          <a:p>
            <a:pPr lvl="0"/>
            <a:r>
              <a:rPr kumimoji="1" lang="ja-JP" altLang="en-US"/>
              <a:t>クライアント名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969F2-6FA3-49DB-BCBC-466861C9AFD0}"/>
              </a:ext>
            </a:extLst>
          </p:cNvPr>
          <p:cNvSpPr txBox="1"/>
          <p:nvPr userDrawn="1"/>
        </p:nvSpPr>
        <p:spPr>
          <a:xfrm>
            <a:off x="800101" y="725231"/>
            <a:ext cx="7093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0"/>
              <a:t>宛先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BA7CF8F-2AF0-4628-AB55-E253FAA40AF4}"/>
              </a:ext>
            </a:extLst>
          </p:cNvPr>
          <p:cNvSpPr txBox="1"/>
          <p:nvPr userDrawn="1"/>
        </p:nvSpPr>
        <p:spPr>
          <a:xfrm>
            <a:off x="5989513" y="725231"/>
            <a:ext cx="7093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0"/>
              <a:t>御中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3852AF7A-AD1F-4B5D-B2A4-8D2ED3C9EC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1065" y="1125341"/>
            <a:ext cx="4436869" cy="341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0"/>
            </a:lvl1pPr>
          </a:lstStyle>
          <a:p>
            <a:pPr lvl="0"/>
            <a:r>
              <a:rPr kumimoji="1" lang="ja-JP" altLang="en-US"/>
              <a:t>プロジェクト名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6204037-7099-47E7-A15F-45180BFDD759}"/>
              </a:ext>
            </a:extLst>
          </p:cNvPr>
          <p:cNvSpPr txBox="1"/>
          <p:nvPr userDrawn="1"/>
        </p:nvSpPr>
        <p:spPr>
          <a:xfrm>
            <a:off x="800101" y="1126607"/>
            <a:ext cx="70938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0"/>
              <a:t>件名</a:t>
            </a:r>
          </a:p>
        </p:txBody>
      </p:sp>
      <p:sp>
        <p:nvSpPr>
          <p:cNvPr id="21" name="図プレースホルダー 20">
            <a:extLst>
              <a:ext uri="{FF2B5EF4-FFF2-40B4-BE49-F238E27FC236}">
                <a16:creationId xmlns:a16="http://schemas.microsoft.com/office/drawing/2014/main" id="{A209D847-1EDA-4A07-AAC4-52C0346916D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1562616"/>
            <a:ext cx="7543799" cy="23997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kumimoji="1" lang="en-US" altLang="ja-JP"/>
              <a:t>Quotation</a:t>
            </a:r>
            <a:r>
              <a:rPr kumimoji="1" lang="ja-JP" altLang="en-US"/>
              <a:t> </a:t>
            </a:r>
            <a:r>
              <a:rPr kumimoji="1" lang="en-US" altLang="ja-JP"/>
              <a:t>sheet</a:t>
            </a:r>
          </a:p>
          <a:p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26222E5F-8970-4C6A-A4E1-87BBEEF1CA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099" y="4058589"/>
            <a:ext cx="7543798" cy="917427"/>
          </a:xfrm>
          <a:prstGeom prst="rect">
            <a:avLst/>
          </a:prstGeom>
        </p:spPr>
        <p:txBody>
          <a:bodyPr anchor="ctr"/>
          <a:lstStyle>
            <a:lvl1pPr marL="180975" indent="-180975" algn="l"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kumimoji="1" lang="ja-JP" altLang="en-US"/>
              <a:t>支払い条件関係</a:t>
            </a:r>
          </a:p>
        </p:txBody>
      </p:sp>
    </p:spTree>
    <p:extLst>
      <p:ext uri="{BB962C8B-B14F-4D97-AF65-F5344CB8AC3E}">
        <p14:creationId xmlns:p14="http://schemas.microsoft.com/office/powerpoint/2010/main" val="255880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5A872B73-71AD-4C4A-842F-95934EF105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2385252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7" imgW="592" imgH="595" progId="TCLayout.ActiveDocument.1">
                  <p:embed/>
                </p:oleObj>
              </mc:Choice>
              <mc:Fallback>
                <p:oleObj name="think-cell スライド" r:id="rId7" imgW="592" imgH="595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5A872B73-71AD-4C4A-842F-95934EF105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0406263E-04F2-449B-9AF7-1E312F2C011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44" y="5133820"/>
            <a:ext cx="2443610" cy="48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5" r:id="rId2"/>
    <p:sldLayoutId id="2147483782" r:id="rId3"/>
    <p:sldLayoutId id="214748378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4" userDrawn="1">
          <p15:clr>
            <a:srgbClr val="F26B43"/>
          </p15:clr>
        </p15:guide>
        <p15:guide id="2" pos="5256" userDrawn="1">
          <p15:clr>
            <a:srgbClr val="F26B43"/>
          </p15:clr>
        </p15:guide>
        <p15:guide id="3" orient="horz" pos="3160" userDrawn="1">
          <p15:clr>
            <a:srgbClr val="F26B43"/>
          </p15:clr>
        </p15:guide>
        <p15:guide id="4" orient="horz" pos="440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1F786C1-5A16-0622-8909-B806AA346B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sz="2400"/>
              <a:t>事前準備トレーニングシート</a:t>
            </a:r>
          </a:p>
        </p:txBody>
      </p:sp>
      <p:sp>
        <p:nvSpPr>
          <p:cNvPr id="19" name="ホームベース 18">
            <a:extLst>
              <a:ext uri="{FF2B5EF4-FFF2-40B4-BE49-F238E27FC236}">
                <a16:creationId xmlns:a16="http://schemas.microsoft.com/office/drawing/2014/main" id="{324ADF39-6A98-9470-1E59-0E3248E4E691}"/>
              </a:ext>
            </a:extLst>
          </p:cNvPr>
          <p:cNvSpPr/>
          <p:nvPr/>
        </p:nvSpPr>
        <p:spPr>
          <a:xfrm>
            <a:off x="291353" y="933043"/>
            <a:ext cx="2888470" cy="4070757"/>
          </a:xfrm>
          <a:prstGeom prst="homePlate">
            <a:avLst>
              <a:gd name="adj" fmla="val 12101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0" name="正方形/長方形 10">
            <a:extLst>
              <a:ext uri="{FF2B5EF4-FFF2-40B4-BE49-F238E27FC236}">
                <a16:creationId xmlns:a16="http://schemas.microsoft.com/office/drawing/2014/main" id="{AAF6E241-65EB-6943-D0C5-3A9D9FDCAE25}"/>
              </a:ext>
            </a:extLst>
          </p:cNvPr>
          <p:cNvSpPr/>
          <p:nvPr/>
        </p:nvSpPr>
        <p:spPr>
          <a:xfrm>
            <a:off x="291351" y="933043"/>
            <a:ext cx="2600976" cy="408030"/>
          </a:xfrm>
          <a:custGeom>
            <a:avLst/>
            <a:gdLst>
              <a:gd name="connsiteX0" fmla="*/ 0 w 3475766"/>
              <a:gd name="connsiteY0" fmla="*/ 0 h 370936"/>
              <a:gd name="connsiteX1" fmla="*/ 3475766 w 3475766"/>
              <a:gd name="connsiteY1" fmla="*/ 0 h 370936"/>
              <a:gd name="connsiteX2" fmla="*/ 3475766 w 3475766"/>
              <a:gd name="connsiteY2" fmla="*/ 370936 h 370936"/>
              <a:gd name="connsiteX3" fmla="*/ 0 w 3475766"/>
              <a:gd name="connsiteY3" fmla="*/ 370936 h 370936"/>
              <a:gd name="connsiteX4" fmla="*/ 0 w 3475766"/>
              <a:gd name="connsiteY4" fmla="*/ 0 h 370936"/>
              <a:gd name="connsiteX0" fmla="*/ 0 w 3475766"/>
              <a:gd name="connsiteY0" fmla="*/ 0 h 370936"/>
              <a:gd name="connsiteX1" fmla="*/ 3354996 w 3475766"/>
              <a:gd name="connsiteY1" fmla="*/ 0 h 370936"/>
              <a:gd name="connsiteX2" fmla="*/ 3475766 w 3475766"/>
              <a:gd name="connsiteY2" fmla="*/ 370936 h 370936"/>
              <a:gd name="connsiteX3" fmla="*/ 0 w 3475766"/>
              <a:gd name="connsiteY3" fmla="*/ 370936 h 370936"/>
              <a:gd name="connsiteX4" fmla="*/ 0 w 3475766"/>
              <a:gd name="connsiteY4" fmla="*/ 0 h 370936"/>
              <a:gd name="connsiteX0" fmla="*/ 0 w 3475766"/>
              <a:gd name="connsiteY0" fmla="*/ 0 h 370936"/>
              <a:gd name="connsiteX1" fmla="*/ 3389502 w 3475766"/>
              <a:gd name="connsiteY1" fmla="*/ 0 h 370936"/>
              <a:gd name="connsiteX2" fmla="*/ 3475766 w 3475766"/>
              <a:gd name="connsiteY2" fmla="*/ 370936 h 370936"/>
              <a:gd name="connsiteX3" fmla="*/ 0 w 3475766"/>
              <a:gd name="connsiteY3" fmla="*/ 370936 h 370936"/>
              <a:gd name="connsiteX4" fmla="*/ 0 w 3475766"/>
              <a:gd name="connsiteY4" fmla="*/ 0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5766" h="370936">
                <a:moveTo>
                  <a:pt x="0" y="0"/>
                </a:moveTo>
                <a:lnTo>
                  <a:pt x="3389502" y="0"/>
                </a:lnTo>
                <a:lnTo>
                  <a:pt x="3475766" y="370936"/>
                </a:lnTo>
                <a:lnTo>
                  <a:pt x="0" y="3709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お客様 基本情報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59AD657-71D0-A109-11C2-090AA01EDA5D}"/>
              </a:ext>
            </a:extLst>
          </p:cNvPr>
          <p:cNvSpPr/>
          <p:nvPr/>
        </p:nvSpPr>
        <p:spPr>
          <a:xfrm>
            <a:off x="386770" y="1424380"/>
            <a:ext cx="2406282" cy="7885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お客様の主な事業は何か？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6A9DD76-ACC2-3F35-9563-49467C25EFD5}"/>
              </a:ext>
            </a:extLst>
          </p:cNvPr>
          <p:cNvSpPr/>
          <p:nvPr/>
        </p:nvSpPr>
        <p:spPr>
          <a:xfrm>
            <a:off x="386771" y="2315711"/>
            <a:ext cx="2406281" cy="7885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大きな経営方針・組織の変更はあったか？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DC26447-BC74-CC4C-9049-B0BF89A48AEB}"/>
              </a:ext>
            </a:extLst>
          </p:cNvPr>
          <p:cNvSpPr/>
          <p:nvPr/>
        </p:nvSpPr>
        <p:spPr>
          <a:xfrm>
            <a:off x="386770" y="4091107"/>
            <a:ext cx="2406281" cy="7885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それらの情報はどこから入手できそうか？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3027BA-9C43-A483-4B40-03235AB6C6DD}"/>
              </a:ext>
            </a:extLst>
          </p:cNvPr>
          <p:cNvSpPr/>
          <p:nvPr/>
        </p:nvSpPr>
        <p:spPr>
          <a:xfrm>
            <a:off x="386770" y="3203409"/>
            <a:ext cx="2406281" cy="7885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お客様の業界を取り巻くトレンドは何か？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695AA0F-44A4-B9B0-F3D7-276E6030ABC0}"/>
              </a:ext>
            </a:extLst>
          </p:cNvPr>
          <p:cNvSpPr/>
          <p:nvPr/>
        </p:nvSpPr>
        <p:spPr>
          <a:xfrm>
            <a:off x="3163981" y="933043"/>
            <a:ext cx="5658744" cy="40707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2860CC6-F7EE-74B1-A1F7-C7F9157ABEBC}"/>
              </a:ext>
            </a:extLst>
          </p:cNvPr>
          <p:cNvSpPr/>
          <p:nvPr/>
        </p:nvSpPr>
        <p:spPr>
          <a:xfrm>
            <a:off x="3179823" y="933041"/>
            <a:ext cx="5642901" cy="40803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お客様への提案に繋がりそうなアイデア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B2C3E63-CBD4-FE64-6EEA-4119E82FBC07}"/>
              </a:ext>
            </a:extLst>
          </p:cNvPr>
          <p:cNvSpPr/>
          <p:nvPr/>
        </p:nvSpPr>
        <p:spPr>
          <a:xfrm>
            <a:off x="3275240" y="1424380"/>
            <a:ext cx="2705349" cy="106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>
              <a:defRPr/>
            </a:pPr>
            <a:r>
              <a:rPr kumimoji="1" lang="ja-JP" altLang="en-US" sz="1050" dirty="0">
                <a:solidFill>
                  <a:srgbClr val="000000"/>
                </a:solidFill>
                <a:latin typeface="+mn-ea"/>
              </a:rPr>
              <a:t>お客様の業界で実施されているミーティング</a:t>
            </a:r>
            <a:r>
              <a:rPr kumimoji="1" lang="en-US" altLang="ja-JP" sz="1050" dirty="0">
                <a:solidFill>
                  <a:srgbClr val="000000"/>
                </a:solidFill>
                <a:latin typeface="+mn-ea"/>
              </a:rPr>
              <a:t>&amp;</a:t>
            </a:r>
            <a:r>
              <a:rPr kumimoji="1" lang="ja-JP" altLang="en-US" sz="1050" dirty="0">
                <a:solidFill>
                  <a:srgbClr val="000000"/>
                </a:solidFill>
                <a:latin typeface="+mn-ea"/>
              </a:rPr>
              <a:t>イベントは何か？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DCA48EF-E5C0-5E80-FC54-0C2EBDC1F9D7}"/>
              </a:ext>
            </a:extLst>
          </p:cNvPr>
          <p:cNvSpPr/>
          <p:nvPr/>
        </p:nvSpPr>
        <p:spPr>
          <a:xfrm>
            <a:off x="6076006" y="1424380"/>
            <a:ext cx="2643899" cy="106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>
              <a:defRPr/>
            </a:pPr>
            <a:r>
              <a:rPr kumimoji="1" lang="ja-JP" altLang="en-US" sz="1050" dirty="0">
                <a:solidFill>
                  <a:srgbClr val="000000"/>
                </a:solidFill>
                <a:latin typeface="+mn-ea"/>
              </a:rPr>
              <a:t>お客様の部門・部署で実施されているミーティング</a:t>
            </a:r>
            <a:r>
              <a:rPr kumimoji="1" lang="en-US" altLang="ja-JP" sz="1050" dirty="0">
                <a:solidFill>
                  <a:srgbClr val="000000"/>
                </a:solidFill>
                <a:latin typeface="+mn-ea"/>
              </a:rPr>
              <a:t>&amp;</a:t>
            </a:r>
            <a:r>
              <a:rPr kumimoji="1" lang="ja-JP" altLang="en-US" sz="1050" dirty="0">
                <a:solidFill>
                  <a:srgbClr val="000000"/>
                </a:solidFill>
                <a:latin typeface="+mn-ea"/>
              </a:rPr>
              <a:t>イベントは何か？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C7705A7-07BC-E460-2396-7B52321AF5B6}"/>
              </a:ext>
            </a:extLst>
          </p:cNvPr>
          <p:cNvSpPr/>
          <p:nvPr/>
        </p:nvSpPr>
        <p:spPr>
          <a:xfrm>
            <a:off x="3274720" y="2572311"/>
            <a:ext cx="2705349" cy="1063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上記の情報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/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仮説はどこから入手できそうか？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C1A7357-FA57-AE11-CD22-FC6B83793BE2}"/>
              </a:ext>
            </a:extLst>
          </p:cNvPr>
          <p:cNvSpPr/>
          <p:nvPr/>
        </p:nvSpPr>
        <p:spPr>
          <a:xfrm>
            <a:off x="6076006" y="2573958"/>
            <a:ext cx="2643898" cy="1063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上記の情報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/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仮説はどこから入手できそうか？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85DFD3D-1A53-6B34-EFD9-BA885EE2772E}"/>
              </a:ext>
            </a:extLst>
          </p:cNvPr>
          <p:cNvSpPr/>
          <p:nvPr/>
        </p:nvSpPr>
        <p:spPr>
          <a:xfrm>
            <a:off x="3275241" y="3896410"/>
            <a:ext cx="5432018" cy="9832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自社からお客様への提案に繋がりそうなミーティング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&amp;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イベントはどういったアイデアがあるか？</a:t>
            </a:r>
          </a:p>
        </p:txBody>
      </p:sp>
      <p:sp>
        <p:nvSpPr>
          <p:cNvPr id="32" name="二等辺三角形 24">
            <a:extLst>
              <a:ext uri="{FF2B5EF4-FFF2-40B4-BE49-F238E27FC236}">
                <a16:creationId xmlns:a16="http://schemas.microsoft.com/office/drawing/2014/main" id="{D14E6A2F-9EA3-0250-5E2A-F3ED308B0DE9}"/>
              </a:ext>
            </a:extLst>
          </p:cNvPr>
          <p:cNvSpPr/>
          <p:nvPr/>
        </p:nvSpPr>
        <p:spPr>
          <a:xfrm flipV="1">
            <a:off x="4177132" y="3693346"/>
            <a:ext cx="1021926" cy="14767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33" name="二等辺三角形 25">
            <a:extLst>
              <a:ext uri="{FF2B5EF4-FFF2-40B4-BE49-F238E27FC236}">
                <a16:creationId xmlns:a16="http://schemas.microsoft.com/office/drawing/2014/main" id="{F5D686AF-5970-5644-2C51-248758888547}"/>
              </a:ext>
            </a:extLst>
          </p:cNvPr>
          <p:cNvSpPr/>
          <p:nvPr/>
        </p:nvSpPr>
        <p:spPr>
          <a:xfrm flipV="1">
            <a:off x="6887989" y="3693346"/>
            <a:ext cx="1021926" cy="14767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445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ase theme">
  <a:themeElements>
    <a:clrScheme name="GIJ color">
      <a:dk1>
        <a:sysClr val="windowText" lastClr="000000"/>
      </a:dk1>
      <a:lt1>
        <a:sysClr val="window" lastClr="FFFFFF"/>
      </a:lt1>
      <a:dk2>
        <a:srgbClr val="322C4F"/>
      </a:dk2>
      <a:lt2>
        <a:srgbClr val="EA5245"/>
      </a:lt2>
      <a:accent1>
        <a:srgbClr val="CCD4F0"/>
      </a:accent1>
      <a:accent2>
        <a:srgbClr val="9FB3DE"/>
      </a:accent2>
      <a:accent3>
        <a:srgbClr val="69709F"/>
      </a:accent3>
      <a:accent4>
        <a:srgbClr val="322C5F"/>
      </a:accent4>
      <a:accent5>
        <a:srgbClr val="322C4F"/>
      </a:accent5>
      <a:accent6>
        <a:srgbClr val="EA93AF"/>
      </a:accent6>
      <a:hlink>
        <a:srgbClr val="FF6E7A"/>
      </a:hlink>
      <a:folHlink>
        <a:srgbClr val="8492BF"/>
      </a:folHlink>
    </a:clrScheme>
    <a:fontScheme name="GIJ ゴシックフォント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d67f17-4f95-4945-b2d0-64445c4fc04e" xsi:nil="true"/>
    <lcf76f155ced4ddcb4097134ff3c332f xmlns="028f46bd-d684-49d4-a85a-d7706ff76f2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B4EFC80232AA14799D6379B7B7248DA" ma:contentTypeVersion="15" ma:contentTypeDescription="新しいドキュメントを作成します。" ma:contentTypeScope="" ma:versionID="0b612c9c4cee31b7b8bbdb3a30703e6f">
  <xsd:schema xmlns:xsd="http://www.w3.org/2001/XMLSchema" xmlns:xs="http://www.w3.org/2001/XMLSchema" xmlns:p="http://schemas.microsoft.com/office/2006/metadata/properties" xmlns:ns2="028f46bd-d684-49d4-a85a-d7706ff76f24" xmlns:ns3="28d67f17-4f95-4945-b2d0-64445c4fc04e" targetNamespace="http://schemas.microsoft.com/office/2006/metadata/properties" ma:root="true" ma:fieldsID="540c0c5641715f07789968ac19457fb5" ns2:_="" ns3:_="">
    <xsd:import namespace="028f46bd-d684-49d4-a85a-d7706ff76f24"/>
    <xsd:import namespace="28d67f17-4f95-4945-b2d0-64445c4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f46bd-d684-49d4-a85a-d7706ff76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db685dc9-c076-45a3-8091-b4a8525117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67f17-4f95-4945-b2d0-64445c4fc0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d102310-d90e-4625-9179-a89a35e2a435}" ma:internalName="TaxCatchAll" ma:showField="CatchAllData" ma:web="28d67f17-4f95-4945-b2d0-64445c4fc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4C7F03-170C-4852-8CF9-1F71A4CDEBD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ab78e3fa-b563-4b45-b60c-e3a93e24f91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8B00966-1CF5-419C-8872-7F89F23BD069}"/>
</file>

<file path=customXml/itemProps3.xml><?xml version="1.0" encoding="utf-8"?>
<ds:datastoreItem xmlns:ds="http://schemas.openxmlformats.org/officeDocument/2006/customXml" ds:itemID="{FB609F3C-B3EF-47C8-B042-157AF502B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134</Words>
  <Application>Microsoft Macintosh PowerPoint</Application>
  <PresentationFormat>画面に合わせる (16:10)</PresentationFormat>
  <Paragraphs>12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Arial</vt:lpstr>
      <vt:lpstr>Calibri</vt:lpstr>
      <vt:lpstr>Segoe UI</vt:lpstr>
      <vt:lpstr>Wingdings</vt:lpstr>
      <vt:lpstr>Base theme</vt:lpstr>
      <vt:lpstr>think-cell スライド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朱音 原</cp:lastModifiedBy>
  <cp:revision>33</cp:revision>
  <dcterms:created xsi:type="dcterms:W3CDTF">2015-06-06T03:33:14Z</dcterms:created>
  <dcterms:modified xsi:type="dcterms:W3CDTF">2022-06-05T12:01:52Z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0x010100DB4EFC80232AA14799D6379B7B7248DA</vt:lpwstr>
  </property>
</Properties>
</file>